
<file path=[Content_Types].xml><?xml version="1.0" encoding="utf-8"?>
<Types xmlns="http://schemas.openxmlformats.org/package/2006/content-types">
  <Default Extension="jpeg" ContentType="image/jpe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80" r:id="rId5"/>
    <p:sldId id="383" r:id="rId6"/>
    <p:sldId id="264" r:id="rId7"/>
    <p:sldId id="379" r:id="rId8"/>
    <p:sldId id="381" r:id="rId9"/>
    <p:sldId id="382" r:id="rId10"/>
    <p:sldId id="380" r:id="rId11"/>
    <p:sldId id="384" r:id="rId12"/>
    <p:sldId id="385" r:id="rId13"/>
    <p:sldId id="387" r:id="rId14"/>
    <p:sldId id="388" r:id="rId15"/>
    <p:sldId id="389" r:id="rId16"/>
    <p:sldId id="390" r:id="rId17"/>
    <p:sldId id="386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7373"/>
    <a:srgbClr val="CC3300"/>
    <a:srgbClr val="8EBC8E"/>
    <a:srgbClr val="CC0000"/>
    <a:srgbClr val="990000"/>
    <a:srgbClr val="DE7200"/>
    <a:srgbClr val="B2B2B2"/>
    <a:srgbClr val="202020"/>
    <a:srgbClr val="32323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374"/>
  </p:normalViewPr>
  <p:slideViewPr>
    <p:cSldViewPr snapToGrid="0" showGuides="1">
      <p:cViewPr varScale="1">
        <p:scale>
          <a:sx n="70" d="100"/>
          <a:sy n="70" d="100"/>
        </p:scale>
        <p:origin x="1238" y="58"/>
      </p:cViewPr>
      <p:guideLst>
        <p:guide orient="horz" pos="209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2.emf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.emf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9"/>
          <p:cNvSpPr/>
          <p:nvPr>
            <p:custDataLst>
              <p:tags r:id="rId2"/>
            </p:custDataLst>
          </p:nvPr>
        </p:nvSpPr>
        <p:spPr bwMode="auto">
          <a:xfrm>
            <a:off x="0" y="342900"/>
            <a:ext cx="12192000" cy="5151438"/>
          </a:xfrm>
          <a:custGeom>
            <a:avLst/>
            <a:gdLst>
              <a:gd name="T0" fmla="*/ 0 w 7680"/>
              <a:gd name="T1" fmla="*/ 2764 h 3244"/>
              <a:gd name="T2" fmla="*/ 4112 w 7680"/>
              <a:gd name="T3" fmla="*/ 768 h 3244"/>
              <a:gd name="T4" fmla="*/ 7680 w 7680"/>
              <a:gd name="T5" fmla="*/ 2320 h 3244"/>
              <a:gd name="T6" fmla="*/ 7680 w 7680"/>
              <a:gd name="T7" fmla="*/ 3244 h 3244"/>
              <a:gd name="T8" fmla="*/ 0 w 7680"/>
              <a:gd name="T9" fmla="*/ 3244 h 3244"/>
              <a:gd name="T10" fmla="*/ 0 w 7680"/>
              <a:gd name="T11" fmla="*/ 2764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0" h="3244">
                <a:moveTo>
                  <a:pt x="0" y="2764"/>
                </a:moveTo>
                <a:cubicBezTo>
                  <a:pt x="0" y="2764"/>
                  <a:pt x="2120" y="0"/>
                  <a:pt x="4112" y="768"/>
                </a:cubicBezTo>
                <a:cubicBezTo>
                  <a:pt x="6104" y="1536"/>
                  <a:pt x="6508" y="1724"/>
                  <a:pt x="7680" y="2320"/>
                </a:cubicBezTo>
                <a:cubicBezTo>
                  <a:pt x="7680" y="3244"/>
                  <a:pt x="7680" y="3244"/>
                  <a:pt x="7680" y="3244"/>
                </a:cubicBezTo>
                <a:cubicBezTo>
                  <a:pt x="0" y="3244"/>
                  <a:pt x="0" y="3244"/>
                  <a:pt x="0" y="3244"/>
                </a:cubicBezTo>
                <a:lnTo>
                  <a:pt x="0" y="2764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"/>
          <p:cNvSpPr/>
          <p:nvPr>
            <p:custDataLst>
              <p:tags r:id="rId3"/>
            </p:custDataLst>
          </p:nvPr>
        </p:nvSpPr>
        <p:spPr bwMode="auto">
          <a:xfrm>
            <a:off x="0" y="2893418"/>
            <a:ext cx="12192000" cy="3964582"/>
          </a:xfrm>
          <a:custGeom>
            <a:avLst/>
            <a:gdLst>
              <a:gd name="T0" fmla="*/ 0 w 7680"/>
              <a:gd name="T1" fmla="*/ 1244 h 2496"/>
              <a:gd name="T2" fmla="*/ 1880 w 7680"/>
              <a:gd name="T3" fmla="*/ 552 h 2496"/>
              <a:gd name="T4" fmla="*/ 4820 w 7680"/>
              <a:gd name="T5" fmla="*/ 384 h 2496"/>
              <a:gd name="T6" fmla="*/ 7680 w 7680"/>
              <a:gd name="T7" fmla="*/ 968 h 2496"/>
              <a:gd name="T8" fmla="*/ 7680 w 7680"/>
              <a:gd name="T9" fmla="*/ 2496 h 2496"/>
              <a:gd name="T10" fmla="*/ 0 w 7680"/>
              <a:gd name="T11" fmla="*/ 2496 h 2496"/>
              <a:gd name="T12" fmla="*/ 0 w 7680"/>
              <a:gd name="T13" fmla="*/ 1244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0" h="2496">
                <a:moveTo>
                  <a:pt x="0" y="1244"/>
                </a:moveTo>
                <a:cubicBezTo>
                  <a:pt x="0" y="1244"/>
                  <a:pt x="1264" y="732"/>
                  <a:pt x="1880" y="552"/>
                </a:cubicBezTo>
                <a:cubicBezTo>
                  <a:pt x="2496" y="372"/>
                  <a:pt x="3352" y="0"/>
                  <a:pt x="4820" y="384"/>
                </a:cubicBezTo>
                <a:cubicBezTo>
                  <a:pt x="6288" y="768"/>
                  <a:pt x="7012" y="1004"/>
                  <a:pt x="7680" y="968"/>
                </a:cubicBezTo>
                <a:cubicBezTo>
                  <a:pt x="7680" y="2496"/>
                  <a:pt x="7680" y="2496"/>
                  <a:pt x="7680" y="2496"/>
                </a:cubicBezTo>
                <a:cubicBezTo>
                  <a:pt x="0" y="2496"/>
                  <a:pt x="0" y="2496"/>
                  <a:pt x="0" y="2496"/>
                </a:cubicBezTo>
                <a:lnTo>
                  <a:pt x="0" y="12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5"/>
          <p:cNvSpPr/>
          <p:nvPr>
            <p:custDataLst>
              <p:tags r:id="rId4"/>
            </p:custDataLst>
          </p:nvPr>
        </p:nvSpPr>
        <p:spPr bwMode="auto">
          <a:xfrm>
            <a:off x="3175" y="3421062"/>
            <a:ext cx="12188825" cy="3436938"/>
          </a:xfrm>
          <a:custGeom>
            <a:avLst/>
            <a:gdLst>
              <a:gd name="T0" fmla="*/ 0 w 7680"/>
              <a:gd name="T1" fmla="*/ 1752 h 2164"/>
              <a:gd name="T2" fmla="*/ 1732 w 7680"/>
              <a:gd name="T3" fmla="*/ 936 h 2164"/>
              <a:gd name="T4" fmla="*/ 5980 w 7680"/>
              <a:gd name="T5" fmla="*/ 568 h 2164"/>
              <a:gd name="T6" fmla="*/ 7680 w 7680"/>
              <a:gd name="T7" fmla="*/ 712 h 2164"/>
              <a:gd name="T8" fmla="*/ 7680 w 7680"/>
              <a:gd name="T9" fmla="*/ 2164 h 2164"/>
              <a:gd name="T10" fmla="*/ 0 w 7680"/>
              <a:gd name="T11" fmla="*/ 2164 h 2164"/>
              <a:gd name="T12" fmla="*/ 0 w 7680"/>
              <a:gd name="T13" fmla="*/ 1752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0" h="2164">
                <a:moveTo>
                  <a:pt x="0" y="1752"/>
                </a:moveTo>
                <a:cubicBezTo>
                  <a:pt x="0" y="1752"/>
                  <a:pt x="868" y="1376"/>
                  <a:pt x="1732" y="936"/>
                </a:cubicBezTo>
                <a:cubicBezTo>
                  <a:pt x="2596" y="496"/>
                  <a:pt x="3732" y="0"/>
                  <a:pt x="5980" y="568"/>
                </a:cubicBezTo>
                <a:cubicBezTo>
                  <a:pt x="6380" y="656"/>
                  <a:pt x="7172" y="760"/>
                  <a:pt x="7680" y="712"/>
                </a:cubicBezTo>
                <a:cubicBezTo>
                  <a:pt x="7680" y="2164"/>
                  <a:pt x="7680" y="2164"/>
                  <a:pt x="7680" y="2164"/>
                </a:cubicBezTo>
                <a:cubicBezTo>
                  <a:pt x="0" y="2164"/>
                  <a:pt x="0" y="2164"/>
                  <a:pt x="0" y="2164"/>
                </a:cubicBezTo>
                <a:lnTo>
                  <a:pt x="0" y="17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1" name="Freeform 17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3711575" cy="2692400"/>
          </a:xfrm>
          <a:custGeom>
            <a:avLst/>
            <a:gdLst>
              <a:gd name="T0" fmla="*/ 0 w 2432"/>
              <a:gd name="T1" fmla="*/ 1764 h 1764"/>
              <a:gd name="T2" fmla="*/ 2432 w 2432"/>
              <a:gd name="T3" fmla="*/ 0 h 1764"/>
              <a:gd name="T4" fmla="*/ 0 w 2432"/>
              <a:gd name="T5" fmla="*/ 0 h 1764"/>
              <a:gd name="T6" fmla="*/ 0 w 2432"/>
              <a:gd name="T7" fmla="*/ 1764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32" h="1764">
                <a:moveTo>
                  <a:pt x="0" y="1764"/>
                </a:moveTo>
                <a:cubicBezTo>
                  <a:pt x="0" y="1764"/>
                  <a:pt x="1088" y="576"/>
                  <a:pt x="2432" y="0"/>
                </a:cubicBezTo>
                <a:cubicBezTo>
                  <a:pt x="0" y="0"/>
                  <a:pt x="0" y="0"/>
                  <a:pt x="0" y="0"/>
                </a:cubicBezTo>
                <a:lnTo>
                  <a:pt x="0" y="17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3"/>
          <p:cNvSpPr/>
          <p:nvPr>
            <p:custDataLst>
              <p:tags r:id="rId6"/>
            </p:custDataLst>
          </p:nvPr>
        </p:nvSpPr>
        <p:spPr bwMode="auto">
          <a:xfrm>
            <a:off x="4729162" y="0"/>
            <a:ext cx="7462838" cy="3851275"/>
          </a:xfrm>
          <a:custGeom>
            <a:avLst/>
            <a:gdLst>
              <a:gd name="T0" fmla="*/ 3676 w 3676"/>
              <a:gd name="T1" fmla="*/ 0 h 1896"/>
              <a:gd name="T2" fmla="*/ 0 w 3676"/>
              <a:gd name="T3" fmla="*/ 0 h 1896"/>
              <a:gd name="T4" fmla="*/ 3676 w 3676"/>
              <a:gd name="T5" fmla="*/ 1896 h 1896"/>
              <a:gd name="T6" fmla="*/ 3676 w 3676"/>
              <a:gd name="T7" fmla="*/ 0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76" h="1896">
                <a:moveTo>
                  <a:pt x="367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928" y="192"/>
                  <a:pt x="3676" y="1896"/>
                </a:cubicBezTo>
                <a:lnTo>
                  <a:pt x="36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/>
          <p:nvPr>
            <p:custDataLst>
              <p:tags r:id="rId7"/>
            </p:custDataLst>
          </p:nvPr>
        </p:nvSpPr>
        <p:spPr bwMode="auto">
          <a:xfrm>
            <a:off x="1588" y="0"/>
            <a:ext cx="1316037" cy="962025"/>
          </a:xfrm>
          <a:custGeom>
            <a:avLst/>
            <a:gdLst>
              <a:gd name="T0" fmla="*/ 0 w 560"/>
              <a:gd name="T1" fmla="*/ 0 h 408"/>
              <a:gd name="T2" fmla="*/ 0 w 560"/>
              <a:gd name="T3" fmla="*/ 408 h 408"/>
              <a:gd name="T4" fmla="*/ 560 w 560"/>
              <a:gd name="T5" fmla="*/ 0 h 408"/>
              <a:gd name="T6" fmla="*/ 0 w 560"/>
              <a:gd name="T7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408">
                <a:moveTo>
                  <a:pt x="0" y="0"/>
                </a:moveTo>
                <a:cubicBezTo>
                  <a:pt x="0" y="408"/>
                  <a:pt x="0" y="408"/>
                  <a:pt x="0" y="408"/>
                </a:cubicBezTo>
                <a:cubicBezTo>
                  <a:pt x="0" y="408"/>
                  <a:pt x="552" y="0"/>
                  <a:pt x="56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/>
          <p:nvPr>
            <p:custDataLst>
              <p:tags r:id="rId8"/>
            </p:custDataLst>
          </p:nvPr>
        </p:nvSpPr>
        <p:spPr bwMode="auto">
          <a:xfrm>
            <a:off x="6923315" y="6546"/>
            <a:ext cx="5268686" cy="3249613"/>
          </a:xfrm>
          <a:custGeom>
            <a:avLst/>
            <a:gdLst>
              <a:gd name="T0" fmla="*/ 1988 w 1988"/>
              <a:gd name="T1" fmla="*/ 1484 h 1484"/>
              <a:gd name="T2" fmla="*/ 0 w 1988"/>
              <a:gd name="T3" fmla="*/ 0 h 1484"/>
              <a:gd name="T4" fmla="*/ 1988 w 1988"/>
              <a:gd name="T5" fmla="*/ 0 h 1484"/>
              <a:gd name="T6" fmla="*/ 1988 w 1988"/>
              <a:gd name="T7" fmla="*/ 1484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8" h="1484">
                <a:moveTo>
                  <a:pt x="1988" y="1484"/>
                </a:moveTo>
                <a:cubicBezTo>
                  <a:pt x="1988" y="1484"/>
                  <a:pt x="60" y="0"/>
                  <a:pt x="0" y="0"/>
                </a:cubicBezTo>
                <a:cubicBezTo>
                  <a:pt x="1988" y="0"/>
                  <a:pt x="1988" y="0"/>
                  <a:pt x="1988" y="0"/>
                </a:cubicBezTo>
                <a:lnTo>
                  <a:pt x="1988" y="14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0" name="组合 19"/>
          <p:cNvGrpSpPr/>
          <p:nvPr>
            <p:custDataLst>
              <p:tags r:id="rId9"/>
            </p:custDataLst>
          </p:nvPr>
        </p:nvGrpSpPr>
        <p:grpSpPr>
          <a:xfrm>
            <a:off x="1467688" y="2415298"/>
            <a:ext cx="316282" cy="316282"/>
            <a:chOff x="7663527" y="2205392"/>
            <a:chExt cx="316282" cy="316282"/>
          </a:xfrm>
        </p:grpSpPr>
        <p:cxnSp>
          <p:nvCxnSpPr>
            <p:cNvPr id="21" name="直接连接符 20"/>
            <p:cNvCxnSpPr/>
            <p:nvPr>
              <p:custDataLst>
                <p:tags r:id="rId10"/>
              </p:custDataLst>
            </p:nvPr>
          </p:nvCxnSpPr>
          <p:spPr>
            <a:xfrm flipH="1">
              <a:off x="7663527" y="2363533"/>
              <a:ext cx="3162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11"/>
              </p:custDataLst>
            </p:nvPr>
          </p:nvCxnSpPr>
          <p:spPr>
            <a:xfrm rot="5400000" flipH="1">
              <a:off x="7663527" y="2363533"/>
              <a:ext cx="3162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379552" y="3116006"/>
            <a:ext cx="8090405" cy="1324800"/>
          </a:xfrm>
        </p:spPr>
        <p:txBody>
          <a:bodyPr lIns="90000" tIns="46800" rIns="90000" bIns="46800" anchor="b">
            <a:noAutofit/>
          </a:bodyPr>
          <a:lstStyle>
            <a:lvl1pPr algn="l">
              <a:defRPr sz="7200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1379553" y="4486618"/>
            <a:ext cx="6600882" cy="435913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1379553" y="4486583"/>
            <a:ext cx="6600882" cy="435913"/>
          </a:xfrm>
          <a:noFill/>
        </p:spPr>
        <p:txBody>
          <a:bodyPr lIns="90000" tIns="46800" rIns="90000" bIns="46800" anchor="ctr">
            <a:normAutofit/>
          </a:bodyPr>
          <a:lstStyle>
            <a:lvl1pPr marL="0" indent="0" algn="dist">
              <a:buNone/>
              <a:defRPr sz="1800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r="943"/>
          <a:stretch>
            <a:fillRect/>
          </a:stretch>
        </p:blipFill>
        <p:spPr>
          <a:xfrm flipH="1">
            <a:off x="0" y="805395"/>
            <a:ext cx="12192000" cy="575215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F416EC6-90A0-4FF7-BF22-87F915FB23BB}" type="slidenum">
              <a:rPr lang="zh-CN" altLang="en-US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512128" y="2136370"/>
            <a:ext cx="7167745" cy="2102661"/>
          </a:xfrm>
        </p:spPr>
        <p:txBody>
          <a:bodyPr anchor="b">
            <a:normAutofit/>
          </a:bodyPr>
          <a:lstStyle>
            <a:lvl1pPr algn="ctr">
              <a:defRPr sz="96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1" t="-411" r="952" b="59458"/>
          <a:stretch>
            <a:fillRect/>
          </a:stretch>
        </p:blipFill>
        <p:spPr>
          <a:xfrm>
            <a:off x="0" y="4838699"/>
            <a:ext cx="12192000" cy="201930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23888" y="406800"/>
            <a:ext cx="10944225" cy="863601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r="943"/>
          <a:stretch>
            <a:fillRect/>
          </a:stretch>
        </p:blipFill>
        <p:spPr>
          <a:xfrm>
            <a:off x="0" y="1058237"/>
            <a:ext cx="12192000" cy="560839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5181" y="2420936"/>
            <a:ext cx="6188324" cy="1008063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5255181" y="3573890"/>
            <a:ext cx="6188323" cy="122307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png"/><Relationship Id="rId7" Type="http://schemas.openxmlformats.org/officeDocument/2006/relationships/oleObject" Target="../embeddings/oleObject6.bin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888365"/>
            <a:ext cx="94214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</a:rPr>
              <a:t>Group 19</a:t>
            </a:r>
            <a:endParaRPr lang="en-US" altLang="zh-CN" sz="3600" b="1">
              <a:solidFill>
                <a:srgbClr val="FF0000"/>
              </a:solidFill>
            </a:endParaRPr>
          </a:p>
          <a:p>
            <a:endParaRPr lang="en-US" altLang="zh-CN" sz="3600" b="1">
              <a:solidFill>
                <a:srgbClr val="FF0000"/>
              </a:solidFill>
            </a:endParaRPr>
          </a:p>
          <a:p>
            <a:r>
              <a:rPr lang="en-US" altLang="zh-CN" sz="2000" b="1">
                <a:solidFill>
                  <a:schemeClr val="tx1"/>
                </a:solidFill>
              </a:rPr>
              <a:t>22070696G GONG Wangjiang (Leader)</a:t>
            </a:r>
            <a:endParaRPr lang="en-US" altLang="zh-CN" sz="2000" b="1">
              <a:solidFill>
                <a:schemeClr val="tx1"/>
              </a:solidFill>
            </a:endParaRPr>
          </a:p>
          <a:p>
            <a:r>
              <a:rPr lang="en-US" altLang="zh-CN" sz="2000" b="1">
                <a:solidFill>
                  <a:schemeClr val="tx1"/>
                </a:solidFill>
              </a:rPr>
              <a:t>22063416G TANG Haoyue</a:t>
            </a:r>
            <a:endParaRPr lang="en-US" altLang="zh-CN" sz="2000" b="1">
              <a:solidFill>
                <a:schemeClr val="tx1"/>
              </a:solidFill>
            </a:endParaRPr>
          </a:p>
          <a:p>
            <a:r>
              <a:rPr lang="en-US" altLang="zh-CN" sz="2000" b="1">
                <a:solidFill>
                  <a:schemeClr val="tx1"/>
                </a:solidFill>
              </a:rPr>
              <a:t>22054513G GU Zhexuan</a:t>
            </a:r>
            <a:endParaRPr lang="en-US" altLang="zh-CN" sz="2000" b="1">
              <a:solidFill>
                <a:schemeClr val="tx1"/>
              </a:solidFill>
            </a:endParaRPr>
          </a:p>
          <a:p>
            <a:r>
              <a:rPr lang="en-US" altLang="zh-CN" sz="2000" b="1">
                <a:solidFill>
                  <a:schemeClr val="tx1"/>
                </a:solidFill>
              </a:rPr>
              <a:t>22040722G AUYEUNG Chikeung</a:t>
            </a:r>
            <a:endParaRPr lang="en-US" altLang="zh-CN" sz="2000" b="1">
              <a:solidFill>
                <a:schemeClr val="tx1"/>
              </a:solidFill>
            </a:endParaRPr>
          </a:p>
          <a:p>
            <a:r>
              <a:rPr lang="en-US" altLang="zh-CN" sz="2000" b="1">
                <a:solidFill>
                  <a:schemeClr val="tx1"/>
                </a:solidFill>
              </a:rPr>
              <a:t>22048817G LI Bo</a:t>
            </a:r>
            <a:endParaRPr lang="en-US" altLang="zh-CN" sz="3600" b="1">
              <a:solidFill>
                <a:srgbClr val="FF0000"/>
              </a:solidFill>
            </a:endParaRPr>
          </a:p>
          <a:p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2625" y="22733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rgbClr val="FF0000"/>
                </a:solidFill>
              </a:rPr>
              <a:t>     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Framework of federated learning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Framework of federated learning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Performance evaluation and discussions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Performance evaluation and discussions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Conclusion and future work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Reference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730" y="0"/>
            <a:ext cx="3603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Member Duty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383665" y="1671320"/>
          <a:ext cx="8979535" cy="35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735"/>
                <a:gridCol w="64008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Member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Duty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0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GONG Wangjiang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data prepocessing, Task 2 CNN model, presentation, report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TANG Haoyue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Task1,Task 3 FL model, 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presentation, report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GU Zhexuan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data prepocessing,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 2 Attention model, Task 3 FL model, report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AUYEUNG Chikeung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data prepocessing, Task1, Task2 ML model, report, PPT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LI Bo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Task3 FL model, report, PPT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730" y="0"/>
            <a:ext cx="3603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Map Reduce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2429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Introduction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/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32555" y="3238500"/>
          <a:ext cx="2065020" cy="713740"/>
        </p:xfrm>
        <a:graphic>
          <a:graphicData uri="http://schemas.openxmlformats.org/presentationml/2006/ole"/>
        </a:graphic>
      </p:graphicFrame>
      <p:sp>
        <p:nvSpPr>
          <p:cNvPr id="8" name="文本框 7"/>
          <p:cNvSpPr txBox="1"/>
          <p:nvPr/>
        </p:nvSpPr>
        <p:spPr>
          <a:xfrm>
            <a:off x="4893945" y="1599565"/>
            <a:ext cx="69380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/>
              <a:t>In the real estate market, house prices are influenced by a variety of factors, including location, size, noise level, air conditions, etc.</a:t>
            </a:r>
            <a:endParaRPr sz="2400"/>
          </a:p>
          <a:p>
            <a:endParaRPr sz="2400"/>
          </a:p>
          <a:p>
            <a:r>
              <a:rPr sz="2400"/>
              <a:t>To help real estate investors make informed </a:t>
            </a:r>
            <a:endParaRPr sz="2400"/>
          </a:p>
          <a:p>
            <a:r>
              <a:rPr sz="2400"/>
              <a:t>decisions</a:t>
            </a:r>
            <a:r>
              <a:rPr lang="en-US" sz="2400"/>
              <a:t>.</a:t>
            </a:r>
            <a:endParaRPr lang="en-US" sz="2400"/>
          </a:p>
          <a:p>
            <a:endParaRPr lang="en-US" sz="2400"/>
          </a:p>
          <a:p>
            <a:r>
              <a:rPr lang="en-US" sz="2400"/>
              <a:t>We</a:t>
            </a:r>
            <a:r>
              <a:rPr sz="2400"/>
              <a:t> identify latent patterns and develop predictive models that are useful to make data-driven decisions on house transactions.</a:t>
            </a:r>
            <a:r>
              <a:rPr lang="en-US" altLang="zh-CN" sz="2400"/>
              <a:t>   </a:t>
            </a:r>
            <a:r>
              <a:rPr lang="en-US" altLang="zh-CN"/>
              <a:t>  </a:t>
            </a:r>
            <a:endParaRPr lang="en-US" altLang="zh-CN"/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/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26150" y="3359150"/>
          <a:ext cx="139700" cy="139700"/>
        </p:xfrm>
        <a:graphic>
          <a:graphicData uri="http://schemas.openxmlformats.org/presentationml/2006/ole"/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26150" y="3359150"/>
          <a:ext cx="139700" cy="139700"/>
        </p:xfrm>
        <a:graphic>
          <a:graphicData uri="http://schemas.openxmlformats.org/presentationml/2006/ole"/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26150" y="3359150"/>
          <a:ext cx="139700" cy="139700"/>
        </p:xfrm>
        <a:graphic>
          <a:graphicData uri="http://schemas.openxmlformats.org/presentationml/2006/ole"/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" y="1666875"/>
            <a:ext cx="4544695" cy="3523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5257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Data preprocessing/analytics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2" name="图片 1" descr="Figur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737235"/>
            <a:ext cx="3923030" cy="305181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279650" y="1049020"/>
            <a:ext cx="7256145" cy="5365750"/>
            <a:chOff x="2451" y="1652"/>
            <a:chExt cx="11427" cy="84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8" y="1652"/>
              <a:ext cx="5400" cy="4041"/>
            </a:xfrm>
            <a:prstGeom prst="rect">
              <a:avLst/>
            </a:prstGeom>
          </p:spPr>
        </p:pic>
        <p:pic>
          <p:nvPicPr>
            <p:cNvPr id="7" name="图片 6" descr="Figure_2"/>
            <p:cNvPicPr>
              <a:picLocks noChangeAspect="1"/>
            </p:cNvPicPr>
            <p:nvPr/>
          </p:nvPicPr>
          <p:blipFill>
            <a:blip r:embed="rId4"/>
            <a:srcRect t="7874"/>
            <a:stretch>
              <a:fillRect/>
            </a:stretch>
          </p:blipFill>
          <p:spPr>
            <a:xfrm>
              <a:off x="2451" y="5692"/>
              <a:ext cx="6178" cy="441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" y="5877"/>
              <a:ext cx="5400" cy="4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5257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Data preprocessing/analytics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8620" y="1536700"/>
            <a:ext cx="78117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date	</a:t>
            </a:r>
            <a:r>
              <a:rPr lang="en-US" altLang="zh-CN" sz="2400"/>
              <a:t>			time scale is too small </a:t>
            </a:r>
            <a:r>
              <a:rPr lang="en-US" altLang="zh-CN" sz="2400">
                <a:solidFill>
                  <a:srgbClr val="FF0000"/>
                </a:solidFill>
              </a:rPr>
              <a:t>Drop</a:t>
            </a:r>
            <a:r>
              <a:rPr lang="zh-CN" altLang="en-US" sz="2400">
                <a:solidFill>
                  <a:srgbClr val="FF0000"/>
                </a:solidFill>
              </a:rPr>
              <a:t>！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en-US" sz="2400"/>
              <a:t>district				too specific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Drop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！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  <a:p>
            <a:r>
              <a:rPr lang="en-US" sz="2400">
                <a:sym typeface="+mn-ea"/>
              </a:rPr>
              <a:t>region				no difference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Drop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！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  <a:p>
            <a:endParaRPr lang="en-US" sz="2400"/>
          </a:p>
          <a:p>
            <a:r>
              <a:rPr lang="en-US" sz="2400"/>
              <a:t>decoration year &lt; building year 	</a:t>
            </a:r>
            <a:r>
              <a:rPr lang="en-US" altLang="zh-CN" sz="2400">
                <a:solidFill>
                  <a:srgbClr val="FF0000"/>
                </a:solidFill>
              </a:rPr>
              <a:t>Error！</a:t>
            </a:r>
            <a:endParaRPr lang="en-US" sz="2400"/>
          </a:p>
          <a:p>
            <a:endParaRPr lang="en-US" sz="2400"/>
          </a:p>
          <a:p>
            <a:r>
              <a:rPr lang="en-US" sz="2400"/>
              <a:t>house_age</a:t>
            </a:r>
            <a:endParaRPr lang="en-US" sz="2400"/>
          </a:p>
          <a:p>
            <a:r>
              <a:rPr lang="en-US" sz="2400"/>
              <a:t>decorate_age			</a:t>
            </a:r>
            <a:r>
              <a:rPr lang="en-US" altLang="zh-CN" sz="2400">
                <a:solidFill>
                  <a:srgbClr val="FF0000"/>
                </a:solidFill>
              </a:rPr>
              <a:t>Transform!</a:t>
            </a:r>
            <a:endParaRPr lang="en-US" sz="2400"/>
          </a:p>
          <a:p>
            <a:r>
              <a:rPr lang="en-US" sz="2400"/>
              <a:t>space_ratio(above/underground)</a:t>
            </a:r>
            <a:endParaRPr lang="en-US" sz="2400"/>
          </a:p>
          <a:p>
            <a:endParaRPr lang="en-US" sz="2400"/>
          </a:p>
          <a:p>
            <a:r>
              <a:rPr lang="en-US" sz="2400"/>
              <a:t>city &amp; zip code			</a:t>
            </a:r>
            <a:r>
              <a:rPr lang="en-US" altLang="zh-CN" sz="2400">
                <a:solidFill>
                  <a:srgbClr val="FF0000"/>
                </a:solidFill>
              </a:rPr>
              <a:t>Embedding！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3778"/>
          <a:stretch>
            <a:fillRect/>
          </a:stretch>
        </p:blipFill>
        <p:spPr>
          <a:xfrm>
            <a:off x="742315" y="806450"/>
            <a:ext cx="3293745" cy="2713355"/>
          </a:xfrm>
          <a:prstGeom prst="rect">
            <a:avLst/>
          </a:prstGeom>
        </p:spPr>
      </p:pic>
      <p:pic>
        <p:nvPicPr>
          <p:cNvPr id="10" name="图片 9" descr="WeChat8dfde4d139fad2f29b8e75764eff23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3742690"/>
            <a:ext cx="3295015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5257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Data preprocessing/analytics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Model design and implementation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30" y="0"/>
            <a:ext cx="991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Model design and implementation</a:t>
            </a:r>
            <a:endParaRPr lang="en-US" altLang="zh-CN" sz="32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724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72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724"/>
  <p:tag name="KSO_WM_TEMPLATE_THUMBS_INDEX" val="1"/>
  <p:tag name="KSO_WM_TEMPLATE_SUBCATEGORY" val="0"/>
</p:tagLst>
</file>

<file path=ppt/tags/tag76.xml><?xml version="1.0" encoding="utf-8"?>
<p:tagLst xmlns:p="http://schemas.openxmlformats.org/presentationml/2006/main">
  <p:tag name="KSO_WM_UNIT_TABLE_BEAUTIFY" val="smartTable{2aa5ef0d-9d6b-4d34-92bf-a84849f6de68}"/>
  <p:tag name="TABLE_ENDDRAG_ORIGIN_RECT" val="707*295"/>
  <p:tag name="TABLE_ENDDRAG_RECT" val="108*131*707*27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23B4C"/>
      </a:accent1>
      <a:accent2>
        <a:srgbClr val="2C2C39"/>
      </a:accent2>
      <a:accent3>
        <a:srgbClr val="5A5757"/>
      </a:accent3>
      <a:accent4>
        <a:srgbClr val="2C2C39"/>
      </a:accent4>
      <a:accent5>
        <a:srgbClr val="323B4C"/>
      </a:accent5>
      <a:accent6>
        <a:srgbClr val="5A5757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1343</Words>
  <Application>WPS 表格</Application>
  <PresentationFormat>宽屏</PresentationFormat>
  <Paragraphs>83</Paragraphs>
  <Slides>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40" baseType="lpstr">
      <vt:lpstr>Arial</vt:lpstr>
      <vt:lpstr>方正书宋_GBK</vt:lpstr>
      <vt:lpstr>Wingdings</vt:lpstr>
      <vt:lpstr>微软雅黑</vt:lpstr>
      <vt:lpstr>汉仪旗黑</vt:lpstr>
      <vt:lpstr>Times New Roman Regular</vt:lpstr>
      <vt:lpstr>Wingdings</vt:lpstr>
      <vt:lpstr>宋体</vt:lpstr>
      <vt:lpstr>Arial Bold</vt:lpstr>
      <vt:lpstr>汉仪书宋二KW</vt:lpstr>
      <vt:lpstr>Times New Roman</vt:lpstr>
      <vt:lpstr>宋体</vt:lpstr>
      <vt:lpstr>Arial Unicode MS</vt:lpstr>
      <vt:lpstr>Calibri</vt:lpstr>
      <vt:lpstr>Helvetica Neue</vt:lpstr>
      <vt:lpstr>微软雅黑</vt:lpstr>
      <vt:lpstr>DejaVu Sans</vt:lpstr>
      <vt:lpstr>Thonburi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leixulong</dc:creator>
  <cp:lastModifiedBy>pc</cp:lastModifiedBy>
  <cp:revision>75</cp:revision>
  <dcterms:created xsi:type="dcterms:W3CDTF">2023-03-23T09:23:39Z</dcterms:created>
  <dcterms:modified xsi:type="dcterms:W3CDTF">2023-03-23T09:23:39Z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  <property fmtid="{D5CDD505-2E9C-101B-9397-08002B2CF9AE}" pid="3" name="ICV">
    <vt:lpwstr>56B3FF81974ABBB36DD78A6349D281D8</vt:lpwstr>
  </property>
</Properties>
</file>